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424" y="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im.Houghton\Documents\Greater%20Capitals%20components%20of%20population%20change%202014-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/>
              <a:t>Components of population change,</a:t>
            </a:r>
            <a:r>
              <a:rPr lang="en-AU" baseline="0"/>
              <a:t> 2017-2018</a:t>
            </a:r>
            <a:endParaRPr lang="en-A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'Greater Capitals 2018'!$D$27</c:f>
              <c:strCache>
                <c:ptCount val="1"/>
                <c:pt idx="0">
                  <c:v>Natural Increase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'Greater Capitals 2018'!$B$28:$C$42</c:f>
              <c:strCache>
                <c:ptCount val="15"/>
                <c:pt idx="0">
                  <c:v>SYDNEY</c:v>
                </c:pt>
                <c:pt idx="1">
                  <c:v>REST OF NSW</c:v>
                </c:pt>
                <c:pt idx="2">
                  <c:v>MELBOURNE</c:v>
                </c:pt>
                <c:pt idx="3">
                  <c:v>REST OF VIC</c:v>
                </c:pt>
                <c:pt idx="4">
                  <c:v>BRISBANE</c:v>
                </c:pt>
                <c:pt idx="5">
                  <c:v>REST OF QLD</c:v>
                </c:pt>
                <c:pt idx="6">
                  <c:v>ADELAIDE</c:v>
                </c:pt>
                <c:pt idx="7">
                  <c:v>REST OF SA</c:v>
                </c:pt>
                <c:pt idx="8">
                  <c:v>PERTH</c:v>
                </c:pt>
                <c:pt idx="9">
                  <c:v>REST OF WA</c:v>
                </c:pt>
                <c:pt idx="10">
                  <c:v>HOBART</c:v>
                </c:pt>
                <c:pt idx="11">
                  <c:v>REST OF TAS</c:v>
                </c:pt>
                <c:pt idx="12">
                  <c:v>DARWIN</c:v>
                </c:pt>
                <c:pt idx="13">
                  <c:v>REST OF NT</c:v>
                </c:pt>
                <c:pt idx="14">
                  <c:v>ACT</c:v>
                </c:pt>
              </c:strCache>
            </c:strRef>
          </c:cat>
          <c:val>
            <c:numRef>
              <c:f>'Greater Capitals 2018'!$D$28:$D$42</c:f>
              <c:numCache>
                <c:formatCode>General</c:formatCode>
                <c:ptCount val="15"/>
                <c:pt idx="0">
                  <c:v>43584</c:v>
                </c:pt>
                <c:pt idx="1">
                  <c:v>8580</c:v>
                </c:pt>
                <c:pt idx="2">
                  <c:v>35775</c:v>
                </c:pt>
                <c:pt idx="3">
                  <c:v>3925</c:v>
                </c:pt>
                <c:pt idx="4">
                  <c:v>17491</c:v>
                </c:pt>
                <c:pt idx="5">
                  <c:v>12730</c:v>
                </c:pt>
                <c:pt idx="6">
                  <c:v>4779</c:v>
                </c:pt>
                <c:pt idx="7">
                  <c:v>196</c:v>
                </c:pt>
                <c:pt idx="8">
                  <c:v>15997</c:v>
                </c:pt>
                <c:pt idx="9">
                  <c:v>3493</c:v>
                </c:pt>
                <c:pt idx="10">
                  <c:v>586</c:v>
                </c:pt>
                <c:pt idx="11">
                  <c:v>244</c:v>
                </c:pt>
                <c:pt idx="12">
                  <c:v>1810</c:v>
                </c:pt>
                <c:pt idx="13">
                  <c:v>985</c:v>
                </c:pt>
                <c:pt idx="14">
                  <c:v>3582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D6-40A4-8828-EC6228B889A7}"/>
            </c:ext>
          </c:extLst>
        </c:ser>
        <c:ser>
          <c:idx val="1"/>
          <c:order val="1"/>
          <c:tx>
            <c:strRef>
              <c:f>'Greater Capitals 2018'!$E$27</c:f>
              <c:strCache>
                <c:ptCount val="1"/>
                <c:pt idx="0">
                  <c:v>Net Internal Migration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'Greater Capitals 2018'!$B$28:$C$42</c:f>
              <c:strCache>
                <c:ptCount val="15"/>
                <c:pt idx="0">
                  <c:v>SYDNEY</c:v>
                </c:pt>
                <c:pt idx="1">
                  <c:v>REST OF NSW</c:v>
                </c:pt>
                <c:pt idx="2">
                  <c:v>MELBOURNE</c:v>
                </c:pt>
                <c:pt idx="3">
                  <c:v>REST OF VIC</c:v>
                </c:pt>
                <c:pt idx="4">
                  <c:v>BRISBANE</c:v>
                </c:pt>
                <c:pt idx="5">
                  <c:v>REST OF QLD</c:v>
                </c:pt>
                <c:pt idx="6">
                  <c:v>ADELAIDE</c:v>
                </c:pt>
                <c:pt idx="7">
                  <c:v>REST OF SA</c:v>
                </c:pt>
                <c:pt idx="8">
                  <c:v>PERTH</c:v>
                </c:pt>
                <c:pt idx="9">
                  <c:v>REST OF WA</c:v>
                </c:pt>
                <c:pt idx="10">
                  <c:v>HOBART</c:v>
                </c:pt>
                <c:pt idx="11">
                  <c:v>REST OF TAS</c:v>
                </c:pt>
                <c:pt idx="12">
                  <c:v>DARWIN</c:v>
                </c:pt>
                <c:pt idx="13">
                  <c:v>REST OF NT</c:v>
                </c:pt>
                <c:pt idx="14">
                  <c:v>ACT</c:v>
                </c:pt>
              </c:strCache>
            </c:strRef>
          </c:cat>
          <c:val>
            <c:numRef>
              <c:f>'Greater Capitals 2018'!$E$28:$E$42</c:f>
              <c:numCache>
                <c:formatCode>General</c:formatCode>
                <c:ptCount val="15"/>
                <c:pt idx="0">
                  <c:v>-27264</c:v>
                </c:pt>
                <c:pt idx="1">
                  <c:v>5592</c:v>
                </c:pt>
                <c:pt idx="2">
                  <c:v>5675</c:v>
                </c:pt>
                <c:pt idx="3">
                  <c:v>8641</c:v>
                </c:pt>
                <c:pt idx="4">
                  <c:v>15995</c:v>
                </c:pt>
                <c:pt idx="5">
                  <c:v>8703</c:v>
                </c:pt>
                <c:pt idx="6">
                  <c:v>-5052</c:v>
                </c:pt>
                <c:pt idx="7">
                  <c:v>-99</c:v>
                </c:pt>
                <c:pt idx="8">
                  <c:v>-5804</c:v>
                </c:pt>
                <c:pt idx="9">
                  <c:v>-5496</c:v>
                </c:pt>
                <c:pt idx="10">
                  <c:v>1268</c:v>
                </c:pt>
                <c:pt idx="11">
                  <c:v>1114</c:v>
                </c:pt>
                <c:pt idx="12">
                  <c:v>-2804</c:v>
                </c:pt>
                <c:pt idx="13">
                  <c:v>-1027</c:v>
                </c:pt>
                <c:pt idx="14">
                  <c:v>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D6-40A4-8828-EC6228B889A7}"/>
            </c:ext>
          </c:extLst>
        </c:ser>
        <c:ser>
          <c:idx val="2"/>
          <c:order val="2"/>
          <c:tx>
            <c:strRef>
              <c:f>'Greater Capitals 2018'!$F$27</c:f>
              <c:strCache>
                <c:ptCount val="1"/>
                <c:pt idx="0">
                  <c:v>Net Overseas Migration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'Greater Capitals 2018'!$B$28:$C$42</c:f>
              <c:strCache>
                <c:ptCount val="15"/>
                <c:pt idx="0">
                  <c:v>SYDNEY</c:v>
                </c:pt>
                <c:pt idx="1">
                  <c:v>REST OF NSW</c:v>
                </c:pt>
                <c:pt idx="2">
                  <c:v>MELBOURNE</c:v>
                </c:pt>
                <c:pt idx="3">
                  <c:v>REST OF VIC</c:v>
                </c:pt>
                <c:pt idx="4">
                  <c:v>BRISBANE</c:v>
                </c:pt>
                <c:pt idx="5">
                  <c:v>REST OF QLD</c:v>
                </c:pt>
                <c:pt idx="6">
                  <c:v>ADELAIDE</c:v>
                </c:pt>
                <c:pt idx="7">
                  <c:v>REST OF SA</c:v>
                </c:pt>
                <c:pt idx="8">
                  <c:v>PERTH</c:v>
                </c:pt>
                <c:pt idx="9">
                  <c:v>REST OF WA</c:v>
                </c:pt>
                <c:pt idx="10">
                  <c:v>HOBART</c:v>
                </c:pt>
                <c:pt idx="11">
                  <c:v>REST OF TAS</c:v>
                </c:pt>
                <c:pt idx="12">
                  <c:v>DARWIN</c:v>
                </c:pt>
                <c:pt idx="13">
                  <c:v>REST OF NT</c:v>
                </c:pt>
                <c:pt idx="14">
                  <c:v>ACT</c:v>
                </c:pt>
              </c:strCache>
            </c:strRef>
          </c:cat>
          <c:val>
            <c:numRef>
              <c:f>'Greater Capitals 2018'!$F$28:$F$42</c:f>
              <c:numCache>
                <c:formatCode>General</c:formatCode>
                <c:ptCount val="15"/>
                <c:pt idx="0">
                  <c:v>77091</c:v>
                </c:pt>
                <c:pt idx="1">
                  <c:v>12722</c:v>
                </c:pt>
                <c:pt idx="2">
                  <c:v>77971</c:v>
                </c:pt>
                <c:pt idx="3">
                  <c:v>7082</c:v>
                </c:pt>
                <c:pt idx="4">
                  <c:v>16634</c:v>
                </c:pt>
                <c:pt idx="5">
                  <c:v>12034</c:v>
                </c:pt>
                <c:pt idx="6">
                  <c:v>11612</c:v>
                </c:pt>
                <c:pt idx="7">
                  <c:v>1063</c:v>
                </c:pt>
                <c:pt idx="8">
                  <c:v>11389</c:v>
                </c:pt>
                <c:pt idx="9">
                  <c:v>1420</c:v>
                </c:pt>
                <c:pt idx="10">
                  <c:v>1492</c:v>
                </c:pt>
                <c:pt idx="11">
                  <c:v>1087</c:v>
                </c:pt>
                <c:pt idx="12">
                  <c:v>639</c:v>
                </c:pt>
                <c:pt idx="13">
                  <c:v>207</c:v>
                </c:pt>
                <c:pt idx="14">
                  <c:v>4795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D6-40A4-8828-EC6228B889A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24810688"/>
        <c:axId val="124808392"/>
      </c:barChart>
      <c:catAx>
        <c:axId val="124810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cap="all" spc="120" normalizeH="0" baseline="0">
                <a:ln w="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808392"/>
        <c:crosses val="autoZero"/>
        <c:auto val="1"/>
        <c:lblAlgn val="ctr"/>
        <c:lblOffset val="100"/>
        <c:noMultiLvlLbl val="0"/>
      </c:catAx>
      <c:valAx>
        <c:axId val="12480839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810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7E03D-FD4E-4AED-A3B7-574A742A28E7}" type="datetimeFigureOut">
              <a:rPr lang="en-AU" smtClean="0"/>
              <a:t>10/04/2019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4F07D-1A89-4026-A6B2-4A4196025B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0665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Regional</a:t>
            </a:r>
            <a:r>
              <a:rPr lang="en-US" baseline="0" dirty="0"/>
              <a:t> populations have grown! 2011 to 2016</a:t>
            </a:r>
          </a:p>
          <a:p>
            <a:r>
              <a:rPr lang="en-US" baseline="0" dirty="0"/>
              <a:t>Damaging and self limiting myth to say otherwise</a:t>
            </a:r>
          </a:p>
          <a:p>
            <a:r>
              <a:rPr lang="en-US" baseline="0" dirty="0"/>
              <a:t>Across all regional types</a:t>
            </a:r>
          </a:p>
          <a:p>
            <a:r>
              <a:rPr lang="en-US" baseline="0" dirty="0"/>
              <a:t>Not the same rate as the metro, but still a positive news story for regional Australia and positive for regional jobs. </a:t>
            </a:r>
          </a:p>
          <a:p>
            <a:r>
              <a:rPr lang="en-US" baseline="0" dirty="0"/>
              <a:t>Not all are following this dominant trend and there are declines in some places</a:t>
            </a:r>
          </a:p>
          <a:p>
            <a:r>
              <a:rPr lang="en-US" baseline="0" dirty="0"/>
              <a:t>Sources of decline (youth), sources of gain/rebalance (over 55’s)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C7ADA0-6EA1-4065-8E56-8808FD095089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25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3.png"/><Relationship Id="rId7" Type="http://schemas.openxmlformats.org/officeDocument/2006/relationships/image" Target="../media/image9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80932" y="3744061"/>
            <a:ext cx="9430139" cy="693267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70000"/>
              </a:lnSpc>
              <a:defRPr sz="600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FORMAT BACKGROUND TO CHANGE IMAGE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80931" y="4573852"/>
            <a:ext cx="9430139" cy="272895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7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in all caps, subtitle in sentence case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601" y="5475452"/>
            <a:ext cx="2010705" cy="6768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068" y="5583076"/>
            <a:ext cx="12770387" cy="11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2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068" y="5583076"/>
            <a:ext cx="12770387" cy="113840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17855" y="459949"/>
            <a:ext cx="9780504" cy="495474"/>
          </a:xfrm>
          <a:prstGeom prst="rect">
            <a:avLst/>
          </a:prstGeom>
          <a:solidFill>
            <a:schemeClr val="accent2"/>
          </a:solidFill>
        </p:spPr>
        <p:txBody>
          <a:bodyPr lIns="72000" tIns="36000" rIns="72000" bIns="36000" anchor="ctr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TITLE STYLE: ALL CAPS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5216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068" y="5583076"/>
            <a:ext cx="12770387" cy="1138401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417855" y="1188720"/>
            <a:ext cx="11436295" cy="5135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855" y="459949"/>
            <a:ext cx="9780504" cy="495474"/>
          </a:xfrm>
          <a:prstGeom prst="rect">
            <a:avLst/>
          </a:prstGeom>
          <a:solidFill>
            <a:schemeClr val="accent2"/>
          </a:solidFill>
        </p:spPr>
        <p:txBody>
          <a:bodyPr lIns="72000" tIns="36000" rIns="72000" bIns="36000" anchor="ctr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TITLE STYLE: ALL CAPS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5003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068" y="5583076"/>
            <a:ext cx="12770387" cy="11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34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88722"/>
            <a:ext cx="5681949" cy="51358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068" y="5583076"/>
            <a:ext cx="12770387" cy="11384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068" y="5583076"/>
            <a:ext cx="12770387" cy="1138401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idx="13" hasCustomPrompt="1"/>
          </p:nvPr>
        </p:nvSpPr>
        <p:spPr>
          <a:xfrm>
            <a:off x="417857" y="1188720"/>
            <a:ext cx="5601945" cy="5135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89850"/>
              </a:buClr>
              <a:buSzPct val="80000"/>
              <a:buFont typeface="Arial" panose="020B0604020202020204" pitchFamily="34" charset="0"/>
              <a:buChar char="•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1E2D"/>
              </a:buClr>
              <a:buSzPct val="80000"/>
              <a:buFont typeface="Arial" panose="020B0604020202020204" pitchFamily="34" charset="0"/>
              <a:buChar char="•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4E80"/>
              </a:buClr>
              <a:buSzPct val="80000"/>
              <a:buFont typeface="Arial" panose="020B0604020202020204" pitchFamily="34" charset="0"/>
              <a:buChar char="•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CDE"/>
              </a:buClr>
              <a:buSzPct val="80000"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89850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1E2D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D4E80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CDE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17855" y="459949"/>
            <a:ext cx="9780504" cy="495474"/>
          </a:xfrm>
          <a:prstGeom prst="rect">
            <a:avLst/>
          </a:prstGeom>
          <a:solidFill>
            <a:schemeClr val="accent2"/>
          </a:solidFill>
        </p:spPr>
        <p:txBody>
          <a:bodyPr lIns="72000" tIns="36000" rIns="72000" bIns="36000" anchor="ctr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TITLE STYLE: ALL CAPS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565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7856" y="1081417"/>
            <a:ext cx="5579720" cy="6607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HEADING STYLE: ALL CAPS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56" y="1814291"/>
            <a:ext cx="5579720" cy="41678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081417"/>
            <a:ext cx="5681949" cy="6607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HEADING STYLE: ALL CAPS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814291"/>
            <a:ext cx="5681948" cy="41678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068" y="5583076"/>
            <a:ext cx="12770387" cy="113840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17855" y="459949"/>
            <a:ext cx="9780504" cy="495474"/>
          </a:xfrm>
          <a:prstGeom prst="rect">
            <a:avLst/>
          </a:prstGeom>
          <a:solidFill>
            <a:schemeClr val="accent2"/>
          </a:solidFill>
        </p:spPr>
        <p:txBody>
          <a:bodyPr lIns="72000" tIns="36000" rIns="72000" bIns="36000" anchor="ctr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TITLE STYLE: ALL CAPS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55992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3536415"/>
            <a:ext cx="10515600" cy="892367"/>
          </a:xfrm>
          <a:prstGeom prst="rect">
            <a:avLst/>
          </a:prstGeom>
          <a:solidFill>
            <a:schemeClr val="bg1"/>
          </a:solidFill>
        </p:spPr>
        <p:txBody>
          <a:bodyPr tIns="0" bIns="0"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STYLE: ALL CAPS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heading slide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1" y="5339556"/>
            <a:ext cx="2228384" cy="750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068" y="5583076"/>
            <a:ext cx="12770387" cy="11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71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068" y="5583076"/>
            <a:ext cx="12770387" cy="1138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439" y="689529"/>
            <a:ext cx="1884095" cy="63420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662828" y="1473444"/>
            <a:ext cx="26324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"/>
                <a:ea typeface="+mj-ea"/>
                <a:cs typeface="+mj-cs"/>
              </a:rPr>
              <a:t>LET’S CONNECT</a:t>
            </a:r>
            <a:endParaRPr lang="en-AU" sz="1800" dirty="0"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61175" y="2309798"/>
            <a:ext cx="547232" cy="5464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761175" y="3082553"/>
            <a:ext cx="547232" cy="4754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764243" y="3784379"/>
            <a:ext cx="544164" cy="522501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 userDrawn="1"/>
        </p:nvSpPr>
        <p:spPr>
          <a:xfrm>
            <a:off x="2686667" y="3082553"/>
            <a:ext cx="9144000" cy="475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twitter.com/</a:t>
            </a:r>
            <a:r>
              <a:rPr lang="en-US" sz="2400" b="1" dirty="0" err="1"/>
              <a:t>regionalaus</a:t>
            </a:r>
            <a:endParaRPr lang="en-AU" sz="2400" b="1" dirty="0"/>
          </a:p>
        </p:txBody>
      </p:sp>
      <p:sp>
        <p:nvSpPr>
          <p:cNvPr id="17" name="Subtitle 2"/>
          <p:cNvSpPr txBox="1">
            <a:spLocks/>
          </p:cNvSpPr>
          <p:nvPr userDrawn="1"/>
        </p:nvSpPr>
        <p:spPr>
          <a:xfrm>
            <a:off x="2686667" y="3783238"/>
            <a:ext cx="9144000" cy="53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linkedin.com/company/regional-</a:t>
            </a:r>
            <a:r>
              <a:rPr lang="en-US" sz="2400" b="1" dirty="0" err="1"/>
              <a:t>australia</a:t>
            </a:r>
            <a:r>
              <a:rPr lang="en-US" sz="2400" b="1" dirty="0"/>
              <a:t>-institute</a:t>
            </a:r>
            <a:endParaRPr lang="en-AU" sz="2400" b="1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761175" y="4737923"/>
            <a:ext cx="547232" cy="360288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 userDrawn="1"/>
        </p:nvSpPr>
        <p:spPr>
          <a:xfrm>
            <a:off x="2686667" y="4594434"/>
            <a:ext cx="9144000" cy="9831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dirty="0"/>
              <a:t>Sign up to our Regional Futures </a:t>
            </a:r>
            <a:r>
              <a:rPr lang="en-US" sz="2400" dirty="0" err="1"/>
              <a:t>eNews</a:t>
            </a:r>
            <a:r>
              <a:rPr lang="en-US" sz="2400" dirty="0"/>
              <a:t>:</a:t>
            </a:r>
          </a:p>
          <a:p>
            <a:pPr>
              <a:spcBef>
                <a:spcPts val="0"/>
              </a:spcBef>
            </a:pPr>
            <a:r>
              <a:rPr lang="en-AU" sz="2400" b="1" dirty="0"/>
              <a:t>regionalaustralia.org.au/home/newsletters</a:t>
            </a:r>
          </a:p>
        </p:txBody>
      </p:sp>
      <p:sp>
        <p:nvSpPr>
          <p:cNvPr id="22" name="Subtitle 2"/>
          <p:cNvSpPr txBox="1">
            <a:spLocks/>
          </p:cNvSpPr>
          <p:nvPr userDrawn="1"/>
        </p:nvSpPr>
        <p:spPr>
          <a:xfrm>
            <a:off x="2686667" y="2345262"/>
            <a:ext cx="9144000" cy="475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facebook.com/</a:t>
            </a:r>
            <a:r>
              <a:rPr lang="en-US" sz="2400" b="1" dirty="0" err="1"/>
              <a:t>RegionalAustraliaInstitute</a:t>
            </a:r>
            <a:endParaRPr lang="en-AU" sz="2400" b="1" dirty="0"/>
          </a:p>
        </p:txBody>
      </p:sp>
    </p:spTree>
    <p:extLst>
      <p:ext uri="{BB962C8B-B14F-4D97-AF65-F5344CB8AC3E}">
        <p14:creationId xmlns:p14="http://schemas.microsoft.com/office/powerpoint/2010/main" val="2119244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192" y="459949"/>
            <a:ext cx="1471957" cy="49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/>
        </a:buClr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onalaustralia.org.au/home/regional-jobs-vacancy-map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8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5434" y="3188159"/>
            <a:ext cx="9430139" cy="1680460"/>
          </a:xfrm>
        </p:spPr>
        <p:txBody>
          <a:bodyPr/>
          <a:lstStyle/>
          <a:p>
            <a:r>
              <a:rPr lang="en-AU" dirty="0" smtClean="0"/>
              <a:t>POPULATION AND COMMUNITY</a:t>
            </a:r>
            <a:r>
              <a:rPr lang="en-AU" dirty="0"/>
              <a:t/>
            </a:r>
            <a:br>
              <a:rPr lang="en-AU" dirty="0"/>
            </a:b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3200" dirty="0" smtClean="0"/>
              <a:t>Dr </a:t>
            </a:r>
            <a:r>
              <a:rPr lang="en-AU" sz="3200" dirty="0"/>
              <a:t>Kim Houghton</a:t>
            </a:r>
            <a:br>
              <a:rPr lang="en-AU" sz="3200" dirty="0"/>
            </a:br>
            <a:r>
              <a:rPr lang="en-AU" sz="3200" dirty="0"/>
              <a:t>co-CEO Regional Australia Institute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610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38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population growth</a:t>
            </a:r>
            <a:endParaRPr lang="en-AU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67" b="7172"/>
          <a:stretch/>
        </p:blipFill>
        <p:spPr>
          <a:xfrm>
            <a:off x="5135234" y="1637072"/>
            <a:ext cx="4037537" cy="43636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7391" y="1637071"/>
            <a:ext cx="2587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It is a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myth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that populations are declining in regional Australia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Across the board regions have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grown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But remote regions are losing people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1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change 2013-18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517" y="1039644"/>
            <a:ext cx="8037095" cy="568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8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migrants and regions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95663"/>
            <a:ext cx="4451684" cy="44516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338" y="1395663"/>
            <a:ext cx="4824662" cy="482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4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Migrants and small places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032" y="1297137"/>
            <a:ext cx="2007311" cy="2007847"/>
          </a:xfrm>
        </p:spPr>
      </p:pic>
      <p:sp>
        <p:nvSpPr>
          <p:cNvPr id="7" name="TextBox 6"/>
          <p:cNvSpPr txBox="1"/>
          <p:nvPr/>
        </p:nvSpPr>
        <p:spPr>
          <a:xfrm>
            <a:off x="2185738" y="1297137"/>
            <a:ext cx="48487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Mingoola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, northern New South Wales, nearly 30 African migrants have moved to the town, the local school has been saved from closure, and farmers now have a small workforce to tap into.  These African families are building a commercial garlic enterprise to help them become self-sufficient, and bringing renewal to this rural district.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7301" y="3829444"/>
            <a:ext cx="53660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Nhill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, Victoria (population 2,200), more than 200 Karen migrants now call this town their home.  For almost a decade this community has been settling families and filling jobs that have led to the growth of local industries – most notably Luv-A-Duck poultry farm that employs 50 Karen migrants.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391" y="3672789"/>
            <a:ext cx="2622314" cy="262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5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Sydney net internal migration losses for the last </a:t>
            </a:r>
            <a:r>
              <a:rPr lang="en-US" b="1" dirty="0"/>
              <a:t>five years</a:t>
            </a:r>
          </a:p>
          <a:p>
            <a:r>
              <a:rPr lang="en-US" dirty="0"/>
              <a:t>Melbourne </a:t>
            </a:r>
            <a:r>
              <a:rPr lang="en-US" b="1" dirty="0"/>
              <a:t>small net gains </a:t>
            </a:r>
            <a:endParaRPr lang="en-AU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people</a:t>
            </a:r>
            <a:endParaRPr lang="en-AU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479CD83-0304-4927-91FF-D475F51F2A6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24001" y="2843146"/>
          <a:ext cx="9143999" cy="3921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88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moving to regions?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86439"/>
            <a:ext cx="4740442" cy="4740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002" y="1386440"/>
            <a:ext cx="4475747" cy="447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6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and community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055" t="30311" r="34060" b="3604"/>
          <a:stretch/>
        </p:blipFill>
        <p:spPr>
          <a:xfrm>
            <a:off x="5245768" y="248654"/>
            <a:ext cx="5422232" cy="660934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37391" y="1188720"/>
            <a:ext cx="3223893" cy="5135880"/>
          </a:xfrm>
        </p:spPr>
        <p:txBody>
          <a:bodyPr/>
          <a:lstStyle/>
          <a:p>
            <a:r>
              <a:rPr lang="en-US" dirty="0"/>
              <a:t>Over 40,000 job vacancies in regional Australia Feb 2019</a:t>
            </a:r>
          </a:p>
          <a:p>
            <a:r>
              <a:rPr lang="en-US" dirty="0"/>
              <a:t>Professionals, para-professionals &amp; skilled trades</a:t>
            </a:r>
          </a:p>
          <a:p>
            <a:r>
              <a:rPr lang="en-US" dirty="0"/>
              <a:t>Vacancy growth rates higher in regions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245768" y="46525"/>
            <a:ext cx="5013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  <a:hlinkClick r:id="rId3"/>
              </a:rPr>
              <a:t>www.regionalaustralia.org.au/home/regional-jobs-vacancy-map/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11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Mobility – people come and go</a:t>
            </a:r>
          </a:p>
          <a:p>
            <a:r>
              <a:rPr lang="en-US" dirty="0"/>
              <a:t>Attractors:</a:t>
            </a:r>
          </a:p>
          <a:p>
            <a:pPr lvl="1"/>
            <a:r>
              <a:rPr lang="en-US" dirty="0"/>
              <a:t>Cost of living, quality of life, sense of community</a:t>
            </a:r>
          </a:p>
          <a:p>
            <a:r>
              <a:rPr lang="en-US" dirty="0"/>
              <a:t>Motivators:</a:t>
            </a:r>
          </a:p>
          <a:p>
            <a:pPr lvl="1"/>
            <a:r>
              <a:rPr lang="en-US" dirty="0"/>
              <a:t>Good social infrastructure </a:t>
            </a:r>
            <a:r>
              <a:rPr lang="en-US" dirty="0" err="1"/>
              <a:t>esp</a:t>
            </a:r>
            <a:r>
              <a:rPr lang="en-US" dirty="0"/>
              <a:t> health, education and retail</a:t>
            </a:r>
          </a:p>
          <a:p>
            <a:pPr lvl="1"/>
            <a:r>
              <a:rPr lang="en-US" dirty="0"/>
              <a:t>1 job, series of jobs, career</a:t>
            </a:r>
          </a:p>
          <a:p>
            <a:pPr lvl="1"/>
            <a:r>
              <a:rPr lang="en-US" dirty="0"/>
              <a:t>Breadth and depth in local/regional economy</a:t>
            </a:r>
          </a:p>
          <a:p>
            <a:pPr lvl="1"/>
            <a:r>
              <a:rPr lang="en-US" dirty="0"/>
              <a:t>Cultural vibrancy</a:t>
            </a:r>
          </a:p>
          <a:p>
            <a:r>
              <a:rPr lang="en-US" dirty="0"/>
              <a:t>Many regions ‘growing their own’</a:t>
            </a:r>
          </a:p>
          <a:p>
            <a:pPr lvl="1"/>
            <a:r>
              <a:rPr lang="en-US" dirty="0"/>
              <a:t>Regional learning systems</a:t>
            </a:r>
          </a:p>
          <a:p>
            <a:r>
              <a:rPr lang="en-US" dirty="0"/>
              <a:t>Some places will win and others will struggle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Attraction and retention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204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I">
  <a:themeElements>
    <a:clrScheme name="RAI">
      <a:dk1>
        <a:sysClr val="windowText" lastClr="000000"/>
      </a:dk1>
      <a:lt1>
        <a:sysClr val="window" lastClr="FFFFFF"/>
      </a:lt1>
      <a:dk2>
        <a:srgbClr val="656263"/>
      </a:dk2>
      <a:lt2>
        <a:srgbClr val="D1D3D4"/>
      </a:lt2>
      <a:accent1>
        <a:srgbClr val="009CDE"/>
      </a:accent1>
      <a:accent2>
        <a:srgbClr val="0D4E80"/>
      </a:accent2>
      <a:accent3>
        <a:srgbClr val="8DC63F"/>
      </a:accent3>
      <a:accent4>
        <a:srgbClr val="006838"/>
      </a:accent4>
      <a:accent5>
        <a:srgbClr val="F89850"/>
      </a:accent5>
      <a:accent6>
        <a:srgbClr val="BE1E2D"/>
      </a:accent6>
      <a:hlink>
        <a:srgbClr val="009CDE"/>
      </a:hlink>
      <a:folHlink>
        <a:srgbClr val="0D4E80"/>
      </a:folHlink>
    </a:clrScheme>
    <a:fontScheme name="RAI">
      <a:majorFont>
        <a:latin typeface="Tw Cen MT Condensed"/>
        <a:ea typeface=""/>
        <a:cs typeface=""/>
      </a:majorFont>
      <a:minorFont>
        <a:latin typeface="Tw Cen M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I_Template_v3.potx" id="{9FD59F32-5F54-4095-93A6-7E4F06B0618C}" vid="{55D3BD44-6275-4FF9-9BAB-9A3BE479A4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</Words>
  <Application>Microsoft Office PowerPoint</Application>
  <PresentationFormat>Widescreen</PresentationFormat>
  <Paragraphs>42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Tw Cen MT</vt:lpstr>
      <vt:lpstr>Tw Cen MT Condensed</vt:lpstr>
      <vt:lpstr>RAI</vt:lpstr>
      <vt:lpstr>POPULATION AND COMMUNITY  Dr Kim Houghton co-CEO Regional Australia Institute</vt:lpstr>
      <vt:lpstr>Regional population growth</vt:lpstr>
      <vt:lpstr>Population change 2013-18</vt:lpstr>
      <vt:lpstr>New migrants and regions</vt:lpstr>
      <vt:lpstr>Migrants and small places</vt:lpstr>
      <vt:lpstr>Mobile people</vt:lpstr>
      <vt:lpstr>Who is moving to regions?</vt:lpstr>
      <vt:lpstr>Work and community</vt:lpstr>
      <vt:lpstr>Attraction and retention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AND COMMUNITY  Dr Kim Houghton co-CEO Regional Australia Institute</dc:title>
  <dc:creator>Nina Davis</dc:creator>
  <cp:lastModifiedBy>Nina Davis</cp:lastModifiedBy>
  <cp:revision>1</cp:revision>
  <dcterms:created xsi:type="dcterms:W3CDTF">2019-04-10T02:18:37Z</dcterms:created>
  <dcterms:modified xsi:type="dcterms:W3CDTF">2019-04-10T02:18:50Z</dcterms:modified>
</cp:coreProperties>
</file>